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notesMasterIdLst>
    <p:notesMasterId r:id="rId19"/>
  </p:notesMasterIdLst>
  <p:handoutMasterIdLst>
    <p:handoutMasterId r:id="rId20"/>
  </p:handoutMasterIdLst>
  <p:sldIdLst>
    <p:sldId id="445" r:id="rId3"/>
    <p:sldId id="436" r:id="rId4"/>
    <p:sldId id="506" r:id="rId5"/>
    <p:sldId id="516" r:id="rId6"/>
    <p:sldId id="477" r:id="rId7"/>
    <p:sldId id="258" r:id="rId8"/>
    <p:sldId id="259" r:id="rId9"/>
    <p:sldId id="263" r:id="rId10"/>
    <p:sldId id="261" r:id="rId11"/>
    <p:sldId id="262" r:id="rId12"/>
    <p:sldId id="301" r:id="rId13"/>
    <p:sldId id="302" r:id="rId14"/>
    <p:sldId id="304" r:id="rId15"/>
    <p:sldId id="260" r:id="rId16"/>
    <p:sldId id="264" r:id="rId17"/>
    <p:sldId id="3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i Reid" initials="CR" lastIdx="1" clrIdx="0"/>
  <p:cmAuthor id="1" name="Cheri Reid" initials="CR [2]" lastIdx="1" clrIdx="1"/>
  <p:cmAuthor id="2" name="Cheri Reid" initials="CR [4]" lastIdx="1" clrIdx="2"/>
  <p:cmAuthor id="3" name="Cheri Reid" initials="CR [5]" lastIdx="1" clrIdx="3"/>
  <p:cmAuthor id="4" name="Emilie  Efronson" initials="EE"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83356" autoAdjust="0"/>
  </p:normalViewPr>
  <p:slideViewPr>
    <p:cSldViewPr>
      <p:cViewPr varScale="1">
        <p:scale>
          <a:sx n="104" d="100"/>
          <a:sy n="104" d="100"/>
        </p:scale>
        <p:origin x="1904" y="192"/>
      </p:cViewPr>
      <p:guideLst>
        <p:guide orient="horz" pos="2160"/>
        <p:guide pos="2880"/>
      </p:guideLst>
    </p:cSldViewPr>
  </p:slideViewPr>
  <p:notesTextViewPr>
    <p:cViewPr>
      <p:scale>
        <a:sx n="1" d="1"/>
        <a:sy n="1" d="1"/>
      </p:scale>
      <p:origin x="0" y="0"/>
    </p:cViewPr>
  </p:notesTextViewPr>
  <p:sorterViewPr>
    <p:cViewPr>
      <p:scale>
        <a:sx n="100" d="100"/>
        <a:sy n="100" d="100"/>
      </p:scale>
      <p:origin x="0" y="3904"/>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047F88-EB33-459D-989D-287865A392AF}" type="datetimeFigureOut">
              <a:rPr lang="en-GB" smtClean="0"/>
              <a:t>19/09/2018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1BDE68-D929-4CC1-A441-D3068376703D}" type="slidenum">
              <a:rPr lang="en-GB" smtClean="0"/>
              <a:t>‹#›</a:t>
            </a:fld>
            <a:endParaRPr lang="en-GB"/>
          </a:p>
        </p:txBody>
      </p:sp>
    </p:spTree>
    <p:extLst>
      <p:ext uri="{BB962C8B-B14F-4D97-AF65-F5344CB8AC3E}">
        <p14:creationId xmlns:p14="http://schemas.microsoft.com/office/powerpoint/2010/main" val="1255982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8192A-7E27-4DBB-BF63-3A42623E592C}" type="datetimeFigureOut">
              <a:rPr lang="en-US" smtClean="0"/>
              <a:t>9/19/18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57912-3EA4-47B1-9CC0-B0A93E89449C}" type="slidenum">
              <a:rPr lang="en-US" smtClean="0"/>
              <a:t>‹#›</a:t>
            </a:fld>
            <a:endParaRPr lang="en-US"/>
          </a:p>
        </p:txBody>
      </p:sp>
    </p:spTree>
    <p:extLst>
      <p:ext uri="{BB962C8B-B14F-4D97-AF65-F5344CB8AC3E}">
        <p14:creationId xmlns:p14="http://schemas.microsoft.com/office/powerpoint/2010/main" val="17702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566DF4-69C2-4A0C-A7AA-1D5B209860CC}" type="slidenum">
              <a:rPr lang="en-US" smtClean="0"/>
              <a:t>1</a:t>
            </a:fld>
            <a:endParaRPr lang="en-US"/>
          </a:p>
        </p:txBody>
      </p:sp>
    </p:spTree>
    <p:extLst>
      <p:ext uri="{BB962C8B-B14F-4D97-AF65-F5344CB8AC3E}">
        <p14:creationId xmlns:p14="http://schemas.microsoft.com/office/powerpoint/2010/main" val="6431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quote] </a:t>
            </a:r>
          </a:p>
        </p:txBody>
      </p:sp>
      <p:sp>
        <p:nvSpPr>
          <p:cNvPr id="4" name="Slide Number Placeholder 3"/>
          <p:cNvSpPr>
            <a:spLocks noGrp="1"/>
          </p:cNvSpPr>
          <p:nvPr>
            <p:ph type="sldNum" sz="quarter" idx="10"/>
          </p:nvPr>
        </p:nvSpPr>
        <p:spPr/>
        <p:txBody>
          <a:bodyPr/>
          <a:lstStyle/>
          <a:p>
            <a:fld id="{ACACB59C-A1EC-864E-8013-CA731C737DCB}" type="slidenum">
              <a:rPr lang="en-US" smtClean="0"/>
              <a:t>12</a:t>
            </a:fld>
            <a:endParaRPr lang="en-US"/>
          </a:p>
        </p:txBody>
      </p:sp>
    </p:spTree>
    <p:extLst>
      <p:ext uri="{BB962C8B-B14F-4D97-AF65-F5344CB8AC3E}">
        <p14:creationId xmlns:p14="http://schemas.microsoft.com/office/powerpoint/2010/main" val="73048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of the issues point to the fact that study staff  implemented Fast Track and did not always communicate well with professional staff. Other problems related to periodic shortages</a:t>
            </a:r>
          </a:p>
        </p:txBody>
      </p:sp>
      <p:sp>
        <p:nvSpPr>
          <p:cNvPr id="4" name="Slide Number Placeholder 3"/>
          <p:cNvSpPr>
            <a:spLocks noGrp="1"/>
          </p:cNvSpPr>
          <p:nvPr>
            <p:ph type="sldNum" sz="quarter" idx="10"/>
          </p:nvPr>
        </p:nvSpPr>
        <p:spPr/>
        <p:txBody>
          <a:bodyPr/>
          <a:lstStyle/>
          <a:p>
            <a:fld id="{ACACB59C-A1EC-864E-8013-CA731C737DCB}" type="slidenum">
              <a:rPr lang="en-US" smtClean="0"/>
              <a:t>13</a:t>
            </a:fld>
            <a:endParaRPr lang="en-US"/>
          </a:p>
        </p:txBody>
      </p:sp>
    </p:spTree>
    <p:extLst>
      <p:ext uri="{BB962C8B-B14F-4D97-AF65-F5344CB8AC3E}">
        <p14:creationId xmlns:p14="http://schemas.microsoft.com/office/powerpoint/2010/main" val="71098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sure this second point is necessary?</a:t>
            </a:r>
          </a:p>
        </p:txBody>
      </p:sp>
      <p:sp>
        <p:nvSpPr>
          <p:cNvPr id="4" name="Slide Number Placeholder 3"/>
          <p:cNvSpPr>
            <a:spLocks noGrp="1"/>
          </p:cNvSpPr>
          <p:nvPr>
            <p:ph type="sldNum" sz="quarter" idx="10"/>
          </p:nvPr>
        </p:nvSpPr>
        <p:spPr/>
        <p:txBody>
          <a:bodyPr/>
          <a:lstStyle/>
          <a:p>
            <a:fld id="{ACACB59C-A1EC-864E-8013-CA731C737DCB}" type="slidenum">
              <a:rPr lang="en-US" smtClean="0"/>
              <a:t>14</a:t>
            </a:fld>
            <a:endParaRPr lang="en-US"/>
          </a:p>
        </p:txBody>
      </p:sp>
    </p:spTree>
    <p:extLst>
      <p:ext uri="{BB962C8B-B14F-4D97-AF65-F5344CB8AC3E}">
        <p14:creationId xmlns:p14="http://schemas.microsoft.com/office/powerpoint/2010/main" val="369906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a:t>
            </a:r>
            <a:r>
              <a:rPr lang="en-US" baseline="0" dirty="0"/>
              <a:t> study had 3 main objective using qualitative and quantitative assessments, today we are talking about all 3. </a:t>
            </a:r>
            <a:endParaRPr lang="en-US" dirty="0"/>
          </a:p>
        </p:txBody>
      </p:sp>
      <p:sp>
        <p:nvSpPr>
          <p:cNvPr id="4" name="Slide Number Placeholder 3"/>
          <p:cNvSpPr>
            <a:spLocks noGrp="1"/>
          </p:cNvSpPr>
          <p:nvPr>
            <p:ph type="sldNum" sz="quarter" idx="10"/>
          </p:nvPr>
        </p:nvSpPr>
        <p:spPr/>
        <p:txBody>
          <a:bodyPr/>
          <a:lstStyle/>
          <a:p>
            <a:fld id="{69557912-3EA4-47B1-9CC0-B0A93E89449C}" type="slidenum">
              <a:rPr lang="en-US" smtClean="0"/>
              <a:t>2</a:t>
            </a:fld>
            <a:endParaRPr lang="en-US"/>
          </a:p>
        </p:txBody>
      </p:sp>
    </p:spTree>
    <p:extLst>
      <p:ext uri="{BB962C8B-B14F-4D97-AF65-F5344CB8AC3E}">
        <p14:creationId xmlns:p14="http://schemas.microsoft.com/office/powerpoint/2010/main" val="238632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57912-3EA4-47B1-9CC0-B0A93E89449C}" type="slidenum">
              <a:rPr lang="en-US" smtClean="0"/>
              <a:t>3</a:t>
            </a:fld>
            <a:endParaRPr lang="en-US"/>
          </a:p>
        </p:txBody>
      </p:sp>
    </p:spTree>
    <p:extLst>
      <p:ext uri="{BB962C8B-B14F-4D97-AF65-F5344CB8AC3E}">
        <p14:creationId xmlns:p14="http://schemas.microsoft.com/office/powerpoint/2010/main" val="14712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9557912-3EA4-47B1-9CC0-B0A93E89449C}" type="slidenum">
              <a:rPr lang="en-US" smtClean="0"/>
              <a:t>4</a:t>
            </a:fld>
            <a:endParaRPr lang="en-US" dirty="0"/>
          </a:p>
        </p:txBody>
      </p:sp>
    </p:spTree>
    <p:extLst>
      <p:ext uri="{BB962C8B-B14F-4D97-AF65-F5344CB8AC3E}">
        <p14:creationId xmlns:p14="http://schemas.microsoft.com/office/powerpoint/2010/main" val="40901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ACB59C-A1EC-864E-8013-CA731C737DCB}" type="slidenum">
              <a:rPr lang="en-US" smtClean="0"/>
              <a:t>7</a:t>
            </a:fld>
            <a:endParaRPr lang="en-US"/>
          </a:p>
        </p:txBody>
      </p:sp>
    </p:spTree>
    <p:extLst>
      <p:ext uri="{BB962C8B-B14F-4D97-AF65-F5344CB8AC3E}">
        <p14:creationId xmlns:p14="http://schemas.microsoft.com/office/powerpoint/2010/main" val="252893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Intervention group had more women and were older, more were not currently married,were educated, and WHO stage III and sick</a:t>
            </a:r>
          </a:p>
          <a:p>
            <a:endParaRPr lang="en-US" sz="1200" dirty="0"/>
          </a:p>
          <a:p>
            <a:r>
              <a:rPr lang="en-US" sz="1200" dirty="0"/>
              <a:t>The median age of patients upon enrollment in the intervention and control groups was 40 years of age with interquartile range of 34-45 and 33.5-47 years, respectively (p=0.252) Significant benefit in intervention at 180 and 365 days of </a:t>
            </a:r>
            <a:r>
              <a:rPr lang="en-US" sz="1200"/>
              <a:t>follow-up time</a:t>
            </a:r>
          </a:p>
          <a:p>
            <a:endParaRPr lang="en-US" sz="1200" dirty="0"/>
          </a:p>
          <a:p>
            <a:r>
              <a:rPr lang="en-US" sz="1200" dirty="0"/>
              <a:t>318 (65.3%) females received standard of care compared to 297 (73.5%) who received the intervention (p=0.008)</a:t>
            </a:r>
          </a:p>
          <a:p>
            <a:r>
              <a:rPr lang="en-US" sz="1200" dirty="0"/>
              <a:t>Education differed the most across intervention status among those reported no education with 35 (8.7%) patients who received SOC compared to 11 (3.5%) who received the intervention (p=0.013) </a:t>
            </a:r>
          </a:p>
          <a:p>
            <a:endParaRPr lang="en-US" dirty="0"/>
          </a:p>
        </p:txBody>
      </p:sp>
      <p:sp>
        <p:nvSpPr>
          <p:cNvPr id="4" name="Slide Number Placeholder 3"/>
          <p:cNvSpPr>
            <a:spLocks noGrp="1"/>
          </p:cNvSpPr>
          <p:nvPr>
            <p:ph type="sldNum" sz="quarter" idx="5"/>
          </p:nvPr>
        </p:nvSpPr>
        <p:spPr/>
        <p:txBody>
          <a:bodyPr/>
          <a:lstStyle/>
          <a:p>
            <a:fld id="{ACACB59C-A1EC-864E-8013-CA731C737DCB}" type="slidenum">
              <a:rPr lang="en-US" smtClean="0"/>
              <a:t>8</a:t>
            </a:fld>
            <a:endParaRPr lang="en-US"/>
          </a:p>
        </p:txBody>
      </p:sp>
    </p:spTree>
    <p:extLst>
      <p:ext uri="{BB962C8B-B14F-4D97-AF65-F5344CB8AC3E}">
        <p14:creationId xmlns:p14="http://schemas.microsoft.com/office/powerpoint/2010/main" val="212794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Greater than 28 days beyond the last visit appointment date</a:t>
            </a:r>
          </a:p>
          <a:p>
            <a:r>
              <a:rPr lang="en-US" dirty="0"/>
              <a:t>Significant benefit in intervention at 180 and 365 days of follow-up time</a:t>
            </a:r>
          </a:p>
          <a:p>
            <a:endParaRPr lang="en-US"/>
          </a:p>
          <a:p>
            <a:pPr marL="285750" indent="-285750">
              <a:spcBef>
                <a:spcPts val="600"/>
              </a:spcBef>
              <a:spcAft>
                <a:spcPts val="1200"/>
              </a:spcAft>
              <a:buFont typeface="Arial" panose="020B0604020202020204" pitchFamily="34" charset="0"/>
              <a:buChar char="•"/>
            </a:pPr>
            <a:r>
              <a:rPr lang="en-US" sz="1200" dirty="0"/>
              <a:t>Log Rank Results: </a:t>
            </a:r>
          </a:p>
          <a:p>
            <a:pPr marL="285750" indent="-285750">
              <a:spcBef>
                <a:spcPts val="600"/>
              </a:spcBef>
              <a:spcAft>
                <a:spcPts val="1200"/>
              </a:spcAft>
              <a:buFont typeface="Arial" panose="020B0604020202020204" pitchFamily="34" charset="0"/>
              <a:buChar char="•"/>
            </a:pPr>
            <a:r>
              <a:rPr lang="en-US" sz="1200" dirty="0"/>
              <a:t>109 observed events of individuals &gt;28 days late for appointed visit date when we expect 184 (59.2%)</a:t>
            </a:r>
          </a:p>
          <a:p>
            <a:pPr marL="285750" indent="-285750">
              <a:spcBef>
                <a:spcPts val="600"/>
              </a:spcBef>
              <a:spcAft>
                <a:spcPts val="1200"/>
              </a:spcAft>
              <a:buFont typeface="Arial" panose="020B0604020202020204" pitchFamily="34" charset="0"/>
              <a:buChar char="•"/>
            </a:pPr>
            <a:r>
              <a:rPr lang="en-US" sz="1200" dirty="0"/>
              <a:t>250 observed events of individuals &gt;28 days late for appointed visit date when we expect 176 (142.0%)</a:t>
            </a:r>
          </a:p>
          <a:p>
            <a:pPr marL="285750" indent="-285750">
              <a:spcBef>
                <a:spcPts val="600"/>
              </a:spcBef>
              <a:spcAft>
                <a:spcPts val="1200"/>
              </a:spcAft>
              <a:buFont typeface="Arial" panose="020B0604020202020204" pitchFamily="34" charset="0"/>
              <a:buChar char="•"/>
            </a:pPr>
            <a:endParaRPr lang="en-US" dirty="0"/>
          </a:p>
          <a:p>
            <a:pPr marL="285750" indent="-285750">
              <a:spcBef>
                <a:spcPts val="600"/>
              </a:spcBef>
              <a:spcAft>
                <a:spcPts val="1200"/>
              </a:spcAft>
              <a:buFont typeface="Arial" panose="020B0604020202020204" pitchFamily="34" charset="0"/>
              <a:buChar char="•"/>
            </a:pPr>
            <a:endParaRPr lang="en-US" sz="1200" dirty="0"/>
          </a:p>
          <a:p>
            <a:pPr marL="285750" indent="-285750">
              <a:spcBef>
                <a:spcPts val="600"/>
              </a:spcBef>
              <a:spcAft>
                <a:spcPts val="1200"/>
              </a:spcAft>
              <a:buFont typeface="Arial" panose="020B0604020202020204" pitchFamily="34" charset="0"/>
              <a:buChar char="•"/>
            </a:pPr>
            <a:endParaRPr lang="en-US" sz="1200" dirty="0"/>
          </a:p>
          <a:p>
            <a:pPr marL="285750" indent="-285750">
              <a:spcBef>
                <a:spcPts val="600"/>
              </a:spcBef>
              <a:spcAft>
                <a:spcPts val="1200"/>
              </a:spcAft>
              <a:buFont typeface="Arial" panose="020B0604020202020204" pitchFamily="34" charset="0"/>
              <a:buChar char="•"/>
            </a:pPr>
            <a:endParaRPr lang="en-US" sz="1200" dirty="0"/>
          </a:p>
          <a:p>
            <a:pPr marL="285750" indent="-285750">
              <a:spcBef>
                <a:spcPts val="600"/>
              </a:spcBef>
              <a:spcAft>
                <a:spcPts val="1200"/>
              </a:spcAft>
              <a:buFont typeface="Arial" panose="020B0604020202020204" pitchFamily="34" charset="0"/>
              <a:buChar char="•"/>
            </a:pPr>
            <a:endParaRPr lang="en-US" sz="1200" dirty="0"/>
          </a:p>
          <a:p>
            <a:pPr marL="285750" indent="-285750">
              <a:spcBef>
                <a:spcPts val="600"/>
              </a:spcBef>
              <a:spcAft>
                <a:spcPts val="1200"/>
              </a:spcAft>
              <a:buFont typeface="Arial" panose="020B0604020202020204" pitchFamily="34" charset="0"/>
              <a:buChar char="•"/>
            </a:pPr>
            <a:endParaRPr lang="en-US" sz="1200" dirty="0"/>
          </a:p>
          <a:p>
            <a:endParaRPr lang="en-US"/>
          </a:p>
          <a:p>
            <a:endParaRPr lang="en-US"/>
          </a:p>
        </p:txBody>
      </p:sp>
      <p:sp>
        <p:nvSpPr>
          <p:cNvPr id="4" name="Slide Number Placeholder 3"/>
          <p:cNvSpPr>
            <a:spLocks noGrp="1"/>
          </p:cNvSpPr>
          <p:nvPr>
            <p:ph type="sldNum" sz="quarter" idx="10"/>
          </p:nvPr>
        </p:nvSpPr>
        <p:spPr/>
        <p:txBody>
          <a:bodyPr/>
          <a:lstStyle/>
          <a:p>
            <a:fld id="{ACACB59C-A1EC-864E-8013-CA731C737DCB}" type="slidenum">
              <a:rPr lang="en-US" smtClean="0"/>
              <a:t>9</a:t>
            </a:fld>
            <a:endParaRPr lang="en-US"/>
          </a:p>
        </p:txBody>
      </p:sp>
      <p:pic>
        <p:nvPicPr>
          <p:cNvPr id="5" name="Content Placeholder 7">
            <a:extLst>
              <a:ext uri="{FF2B5EF4-FFF2-40B4-BE49-F238E27FC236}">
                <a16:creationId xmlns:a16="http://schemas.microsoft.com/office/drawing/2014/main" id="{D0C54739-A960-9B40-9D65-E034878FF9E0}"/>
              </a:ext>
            </a:extLst>
          </p:cNvPr>
          <p:cNvPicPr>
            <a:picLocks noChangeAspect="1"/>
          </p:cNvPicPr>
          <p:nvPr/>
        </p:nvPicPr>
        <p:blipFill>
          <a:blip r:embed="rId3"/>
          <a:stretch>
            <a:fillRect/>
          </a:stretch>
        </p:blipFill>
        <p:spPr>
          <a:xfrm>
            <a:off x="685800" y="6737886"/>
            <a:ext cx="5665694" cy="825654"/>
          </a:xfrm>
          <a:prstGeom prst="rect">
            <a:avLst/>
          </a:prstGeom>
        </p:spPr>
      </p:pic>
    </p:spTree>
    <p:extLst>
      <p:ext uri="{BB962C8B-B14F-4D97-AF65-F5344CB8AC3E}">
        <p14:creationId xmlns:p14="http://schemas.microsoft.com/office/powerpoint/2010/main" val="219695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Greater than 90 days out of care</a:t>
            </a:r>
          </a:p>
          <a:p>
            <a:r>
              <a:rPr lang="en-US" dirty="0"/>
              <a:t>Significant benefit in intervention at 365 days of follow-up time</a:t>
            </a:r>
          </a:p>
          <a:p>
            <a:endParaRPr lang="en-US"/>
          </a:p>
        </p:txBody>
      </p:sp>
      <p:sp>
        <p:nvSpPr>
          <p:cNvPr id="4" name="Slide Number Placeholder 3"/>
          <p:cNvSpPr>
            <a:spLocks noGrp="1"/>
          </p:cNvSpPr>
          <p:nvPr>
            <p:ph type="sldNum" sz="quarter" idx="10"/>
          </p:nvPr>
        </p:nvSpPr>
        <p:spPr/>
        <p:txBody>
          <a:bodyPr/>
          <a:lstStyle/>
          <a:p>
            <a:fld id="{ACACB59C-A1EC-864E-8013-CA731C737DCB}" type="slidenum">
              <a:rPr lang="en-US" smtClean="0"/>
              <a:t>10</a:t>
            </a:fld>
            <a:endParaRPr lang="en-US"/>
          </a:p>
        </p:txBody>
      </p:sp>
    </p:spTree>
    <p:extLst>
      <p:ext uri="{BB962C8B-B14F-4D97-AF65-F5344CB8AC3E}">
        <p14:creationId xmlns:p14="http://schemas.microsoft.com/office/powerpoint/2010/main" val="391036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Patients reported being able to honor appointments because of reduced waiting time, as said by a female patient in Makeni clinic [next slide]</a:t>
            </a:r>
          </a:p>
        </p:txBody>
      </p:sp>
      <p:sp>
        <p:nvSpPr>
          <p:cNvPr id="4" name="Slide Number Placeholder 3"/>
          <p:cNvSpPr>
            <a:spLocks noGrp="1"/>
          </p:cNvSpPr>
          <p:nvPr>
            <p:ph type="sldNum" sz="quarter" idx="10"/>
          </p:nvPr>
        </p:nvSpPr>
        <p:spPr/>
        <p:txBody>
          <a:bodyPr/>
          <a:lstStyle/>
          <a:p>
            <a:fld id="{ACACB59C-A1EC-864E-8013-CA731C737DCB}" type="slidenum">
              <a:rPr lang="en-US" smtClean="0"/>
              <a:t>11</a:t>
            </a:fld>
            <a:endParaRPr lang="en-US"/>
          </a:p>
        </p:txBody>
      </p:sp>
    </p:spTree>
    <p:extLst>
      <p:ext uri="{BB962C8B-B14F-4D97-AF65-F5344CB8AC3E}">
        <p14:creationId xmlns:p14="http://schemas.microsoft.com/office/powerpoint/2010/main" val="265131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9397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212467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567236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D08FE3-DE51-429D-9331-7B322C238986}"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71934-A810-45F7-BBCE-6D9DEB792141}" type="slidenum">
              <a:rPr lang="en-GB" smtClean="0"/>
              <a:t>‹#›</a:t>
            </a:fld>
            <a:endParaRPr lang="en-GB"/>
          </a:p>
        </p:txBody>
      </p:sp>
    </p:spTree>
    <p:extLst>
      <p:ext uri="{BB962C8B-B14F-4D97-AF65-F5344CB8AC3E}">
        <p14:creationId xmlns:p14="http://schemas.microsoft.com/office/powerpoint/2010/main" val="148090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382567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9158E-A620-4EA5-8BC9-55EE79863C14}"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74746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B59158E-A620-4EA5-8BC9-55EE79863C14}" type="datetimeFigureOut">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36496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59158E-A620-4EA5-8BC9-55EE79863C14}" type="datetimeFigureOut">
              <a:rPr lang="en-GB" smtClean="0"/>
              <a:t>19/09/2018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274738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B59158E-A620-4EA5-8BC9-55EE79863C14}" type="datetimeFigureOut">
              <a:rPr lang="en-GB" smtClean="0"/>
              <a:t>19/09/2018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69818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9158E-A620-4EA5-8BC9-55EE79863C14}" type="datetimeFigureOut">
              <a:rPr lang="en-GB" smtClean="0"/>
              <a:t>19/09/2018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43467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59158E-A620-4EA5-8BC9-55EE79863C14}" type="datetimeFigureOut">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40011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59158E-A620-4EA5-8BC9-55EE79863C14}" type="datetimeFigureOut">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389570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9158E-A620-4EA5-8BC9-55EE79863C14}" type="datetimeFigureOut">
              <a:rPr lang="en-GB" smtClean="0"/>
              <a:t>19/09/2018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CD9BA-B8DF-4E25-A2B1-D02D4FFFA842}" type="slidenum">
              <a:rPr lang="en-GB" smtClean="0"/>
              <a:t>‹#›</a:t>
            </a:fld>
            <a:endParaRPr lang="en-GB"/>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311900"/>
            <a:ext cx="2495550" cy="54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63206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08FE3-DE51-429D-9331-7B322C238986}" type="datetimeFigureOut">
              <a:rPr lang="en-GB" smtClean="0"/>
              <a:t>19/09/2018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71934-A810-45F7-BBCE-6D9DEB792141}" type="slidenum">
              <a:rPr lang="en-GB" smtClean="0"/>
              <a:t>‹#›</a:t>
            </a:fld>
            <a:endParaRPr lang="en-GB"/>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472" y="5943600"/>
            <a:ext cx="883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763180"/>
      </p:ext>
    </p:extLst>
  </p:cSld>
  <p:clrMap bg1="lt1" tx1="dk1" bg2="lt2" tx2="dk2" accent1="accent1" accent2="accent2" accent3="accent3" accent4="accent4" accent5="accent5" accent6="accent6" hlink="hlink" folHlink="folHlink"/>
  <p:sldLayoutIdLst>
    <p:sldLayoutId id="214748384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10000"/>
          </a:xfrm>
        </p:spPr>
        <p:txBody>
          <a:bodyPr>
            <a:normAutofit/>
          </a:bodyPr>
          <a:lstStyle/>
          <a:p>
            <a:r>
              <a:rPr lang="en-US" sz="4000" dirty="0">
                <a:latin typeface="+mn-lt"/>
              </a:rPr>
              <a:t>Community ART for Retention in Zambia: </a:t>
            </a:r>
            <a:br>
              <a:rPr lang="en-US" sz="4000" dirty="0">
                <a:latin typeface="+mn-lt"/>
              </a:rPr>
            </a:br>
            <a:br>
              <a:rPr lang="en-US" sz="4000" dirty="0"/>
            </a:br>
            <a:r>
              <a:rPr lang="en-US" sz="4000" dirty="0"/>
              <a:t>Fast Track Model</a:t>
            </a:r>
            <a:endParaRPr lang="en-US" sz="4000" dirty="0">
              <a:latin typeface="+mn-lt"/>
            </a:endParaRPr>
          </a:p>
        </p:txBody>
      </p:sp>
      <p:sp>
        <p:nvSpPr>
          <p:cNvPr id="3" name="Subtitle 2"/>
          <p:cNvSpPr>
            <a:spLocks noGrp="1"/>
          </p:cNvSpPr>
          <p:nvPr>
            <p:ph type="subTitle" idx="1"/>
          </p:nvPr>
        </p:nvSpPr>
        <p:spPr>
          <a:xfrm>
            <a:off x="228600" y="2971800"/>
            <a:ext cx="8610600" cy="1905000"/>
          </a:xfrm>
        </p:spPr>
        <p:txBody>
          <a:bodyPr>
            <a:normAutofit fontScale="77500" lnSpcReduction="20000"/>
          </a:bodyPr>
          <a:lstStyle/>
          <a:p>
            <a:r>
              <a:rPr lang="en-US" sz="2600" dirty="0"/>
              <a:t>Centre for Infectious Disease Research in Zambia (CIDRZ)</a:t>
            </a:r>
          </a:p>
          <a:p>
            <a:r>
              <a:rPr lang="en-US" sz="2600" dirty="0"/>
              <a:t>In partnership with the Zambian Ministry of Health </a:t>
            </a:r>
          </a:p>
          <a:p>
            <a:endParaRPr lang="en-US" sz="2600" dirty="0"/>
          </a:p>
          <a:p>
            <a:r>
              <a:rPr lang="en-US" sz="2600" dirty="0"/>
              <a:t>Sponsor: Bill &amp; Melinda Gates Foundation</a:t>
            </a:r>
          </a:p>
          <a:p>
            <a:endParaRPr lang="en-US" sz="2600" dirty="0"/>
          </a:p>
          <a:p>
            <a:r>
              <a:rPr lang="en-US" sz="2600" dirty="0"/>
              <a:t>19</a:t>
            </a:r>
            <a:r>
              <a:rPr lang="en-US" sz="2600" baseline="30000" dirty="0"/>
              <a:t>th</a:t>
            </a:r>
            <a:r>
              <a:rPr lang="en-US" sz="2600" dirty="0"/>
              <a:t> September 2018</a:t>
            </a:r>
          </a:p>
          <a:p>
            <a:endParaRPr lang="en-US" sz="2600" dirty="0"/>
          </a:p>
          <a:p>
            <a:endParaRPr lang="en-US" dirty="0"/>
          </a:p>
        </p:txBody>
      </p:sp>
      <p:sp>
        <p:nvSpPr>
          <p:cNvPr id="4" name="TextBox 3"/>
          <p:cNvSpPr txBox="1"/>
          <p:nvPr/>
        </p:nvSpPr>
        <p:spPr>
          <a:xfrm>
            <a:off x="849086" y="5405789"/>
            <a:ext cx="7391400" cy="369332"/>
          </a:xfrm>
          <a:prstGeom prst="rect">
            <a:avLst/>
          </a:prstGeom>
          <a:noFill/>
        </p:spPr>
        <p:txBody>
          <a:bodyPr wrap="square" rtlCol="0">
            <a:spAutoFit/>
          </a:bodyPr>
          <a:lstStyle/>
          <a:p>
            <a:r>
              <a:rPr lang="en-US" b="1" dirty="0"/>
              <a:t>Collaborators: James Cooke  University, Johns Hopkins, UAB, UCSF, UNZA</a:t>
            </a:r>
            <a:endParaRPr lang="en-US" dirty="0"/>
          </a:p>
        </p:txBody>
      </p:sp>
      <p:sp>
        <p:nvSpPr>
          <p:cNvPr id="6" name="TextBox 5"/>
          <p:cNvSpPr txBox="1"/>
          <p:nvPr/>
        </p:nvSpPr>
        <p:spPr>
          <a:xfrm>
            <a:off x="-228599" y="6308725"/>
            <a:ext cx="3200400" cy="758290"/>
          </a:xfrm>
          <a:prstGeom prst="rect">
            <a:avLst/>
          </a:prstGeom>
          <a:noFill/>
        </p:spPr>
        <p:txBody>
          <a:bodyPr wrap="square" rtlCol="0">
            <a:spAutoFit/>
          </a:bodyPr>
          <a:lstStyle/>
          <a:p>
            <a:endParaRPr lang="en-US"/>
          </a:p>
        </p:txBody>
      </p:sp>
      <p:sp>
        <p:nvSpPr>
          <p:cNvPr id="7" name="TextBox 6"/>
          <p:cNvSpPr txBox="1"/>
          <p:nvPr/>
        </p:nvSpPr>
        <p:spPr>
          <a:xfrm>
            <a:off x="-76199" y="6461125"/>
            <a:ext cx="3200400" cy="75829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07199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B6BD-F04C-F644-91B5-2AC7755516AD}"/>
              </a:ext>
            </a:extLst>
          </p:cNvPr>
          <p:cNvSpPr>
            <a:spLocks noGrp="1"/>
          </p:cNvSpPr>
          <p:nvPr>
            <p:ph type="title"/>
          </p:nvPr>
        </p:nvSpPr>
        <p:spPr>
          <a:xfrm>
            <a:off x="1752600" y="5621984"/>
            <a:ext cx="6705600" cy="1189737"/>
          </a:xfrm>
        </p:spPr>
        <p:txBody>
          <a:bodyPr>
            <a:normAutofit/>
          </a:bodyPr>
          <a:lstStyle/>
          <a:p>
            <a:r>
              <a:rPr lang="en-US" sz="2400" dirty="0"/>
              <a:t>Fewer in the intervention group were &gt;90 days late</a:t>
            </a:r>
          </a:p>
        </p:txBody>
      </p:sp>
      <p:pic>
        <p:nvPicPr>
          <p:cNvPr id="7" name="Content Placeholder 6">
            <a:extLst>
              <a:ext uri="{FF2B5EF4-FFF2-40B4-BE49-F238E27FC236}">
                <a16:creationId xmlns:a16="http://schemas.microsoft.com/office/drawing/2014/main" id="{9C6A54A8-F447-434A-B851-FA8D8D981193}"/>
              </a:ext>
            </a:extLst>
          </p:cNvPr>
          <p:cNvPicPr>
            <a:picLocks noGrp="1" noChangeAspect="1"/>
          </p:cNvPicPr>
          <p:nvPr>
            <p:ph idx="1"/>
          </p:nvPr>
        </p:nvPicPr>
        <p:blipFill>
          <a:blip r:embed="rId3"/>
          <a:stretch>
            <a:fillRect/>
          </a:stretch>
        </p:blipFill>
        <p:spPr>
          <a:xfrm>
            <a:off x="612648" y="612648"/>
            <a:ext cx="7772400" cy="4813770"/>
          </a:xfrm>
        </p:spPr>
      </p:pic>
      <p:sp>
        <p:nvSpPr>
          <p:cNvPr id="9" name="Content Placeholder 2">
            <a:extLst>
              <a:ext uri="{FF2B5EF4-FFF2-40B4-BE49-F238E27FC236}">
                <a16:creationId xmlns:a16="http://schemas.microsoft.com/office/drawing/2014/main" id="{845D0762-22E6-EB4F-BD01-1AC115480B50}"/>
              </a:ext>
            </a:extLst>
          </p:cNvPr>
          <p:cNvSpPr txBox="1">
            <a:spLocks/>
          </p:cNvSpPr>
          <p:nvPr/>
        </p:nvSpPr>
        <p:spPr>
          <a:xfrm>
            <a:off x="628650" y="2226469"/>
            <a:ext cx="3365706"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a:p>
            <a:endParaRPr lang="en-US" sz="2100" dirty="0"/>
          </a:p>
        </p:txBody>
      </p:sp>
      <p:pic>
        <p:nvPicPr>
          <p:cNvPr id="3" name="Picture 2">
            <a:extLst>
              <a:ext uri="{FF2B5EF4-FFF2-40B4-BE49-F238E27FC236}">
                <a16:creationId xmlns:a16="http://schemas.microsoft.com/office/drawing/2014/main" id="{10480D2F-4420-264F-8541-7F067DE00B28}"/>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5930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D8CC-85B8-6C42-9BA0-1901B5952B60}"/>
              </a:ext>
            </a:extLst>
          </p:cNvPr>
          <p:cNvSpPr>
            <a:spLocks noGrp="1"/>
          </p:cNvSpPr>
          <p:nvPr>
            <p:ph type="title"/>
          </p:nvPr>
        </p:nvSpPr>
        <p:spPr/>
        <p:txBody>
          <a:bodyPr/>
          <a:lstStyle/>
          <a:p>
            <a:r>
              <a:rPr lang="en-US" dirty="0">
                <a:solidFill>
                  <a:schemeClr val="tx2">
                    <a:lumMod val="40000"/>
                    <a:lumOff val="60000"/>
                  </a:schemeClr>
                </a:solidFill>
              </a:rPr>
              <a:t>HCWs agreed adherence was good</a:t>
            </a:r>
          </a:p>
        </p:txBody>
      </p:sp>
      <p:sp>
        <p:nvSpPr>
          <p:cNvPr id="3" name="Content Placeholder 2">
            <a:extLst>
              <a:ext uri="{FF2B5EF4-FFF2-40B4-BE49-F238E27FC236}">
                <a16:creationId xmlns:a16="http://schemas.microsoft.com/office/drawing/2014/main" id="{6729D124-6E7F-6E47-BA2A-55A5657BCEB1}"/>
              </a:ext>
            </a:extLst>
          </p:cNvPr>
          <p:cNvSpPr>
            <a:spLocks noGrp="1"/>
          </p:cNvSpPr>
          <p:nvPr>
            <p:ph idx="1"/>
          </p:nvPr>
        </p:nvSpPr>
        <p:spPr>
          <a:xfrm>
            <a:off x="228600" y="1066800"/>
            <a:ext cx="8763000" cy="4708525"/>
          </a:xfrm>
        </p:spPr>
        <p:txBody>
          <a:bodyPr>
            <a:normAutofit/>
          </a:bodyPr>
          <a:lstStyle/>
          <a:p>
            <a:pPr marL="685800" lvl="2" indent="0">
              <a:buNone/>
              <a:tabLst>
                <a:tab pos="6806804" algn="l"/>
              </a:tabLst>
            </a:pPr>
            <a:endParaRPr lang="en-GB" sz="1800"/>
          </a:p>
          <a:p>
            <a:pPr marL="342900" lvl="2" indent="0">
              <a:buNone/>
              <a:tabLst>
                <a:tab pos="6805613" algn="l"/>
              </a:tabLst>
            </a:pPr>
            <a:r>
              <a:rPr lang="en-GB" sz="2800" i="1"/>
              <a:t>“Adherence of these clients was very good. Only in a few cases, we didn’t have the latest results because we didn’t collect blood from the client on time. But mostly when you review their files, you find there is no RNA detected. Most of them are virally suppressed.”</a:t>
            </a:r>
            <a:endParaRPr lang="en-US" sz="2800" i="1"/>
          </a:p>
          <a:p>
            <a:pPr marL="0" indent="0" algn="r">
              <a:buNone/>
            </a:pPr>
            <a:r>
              <a:rPr lang="en-GB" sz="1800"/>
              <a:t>		-FGD-Makeni-Profession HCW Participant#6</a:t>
            </a:r>
            <a:endParaRPr lang="en-US" sz="1800"/>
          </a:p>
          <a:p>
            <a:endParaRPr lang="en-US" sz="1800"/>
          </a:p>
        </p:txBody>
      </p:sp>
      <p:sp>
        <p:nvSpPr>
          <p:cNvPr id="4" name="Content Placeholder 2">
            <a:extLst>
              <a:ext uri="{FF2B5EF4-FFF2-40B4-BE49-F238E27FC236}">
                <a16:creationId xmlns:a16="http://schemas.microsoft.com/office/drawing/2014/main" id="{6E0120EE-394A-6E4D-A95B-31E162924E95}"/>
              </a:ext>
            </a:extLst>
          </p:cNvPr>
          <p:cNvSpPr txBox="1">
            <a:spLocks/>
          </p:cNvSpPr>
          <p:nvPr/>
        </p:nvSpPr>
        <p:spPr>
          <a:xfrm>
            <a:off x="228600" y="4160837"/>
            <a:ext cx="8763000" cy="2620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Arial" pitchFamily="34" charset="0"/>
              <a:buNone/>
            </a:pPr>
            <a:r>
              <a:rPr lang="en-US" sz="2800" dirty="0"/>
              <a:t>“</a:t>
            </a:r>
            <a:r>
              <a:rPr lang="en-US" sz="2800" i="1" dirty="0"/>
              <a:t>It has also improved the health of the clients because defaulter rates have reduced. Initially people were afraid to frequently ask for permission at work as they would spend the whole day here (at the clinic)…”</a:t>
            </a:r>
          </a:p>
          <a:p>
            <a:pPr marL="0" indent="0" algn="r">
              <a:buFont typeface="Arial" pitchFamily="34" charset="0"/>
              <a:buNone/>
            </a:pPr>
            <a:r>
              <a:rPr lang="en-US" sz="1900" i="1" dirty="0"/>
              <a:t>						</a:t>
            </a:r>
            <a:r>
              <a:rPr lang="en-US" sz="1900" dirty="0"/>
              <a:t>-IDI </a:t>
            </a:r>
            <a:r>
              <a:rPr lang="en-US" sz="1900" dirty="0" err="1"/>
              <a:t>Matero</a:t>
            </a:r>
            <a:r>
              <a:rPr lang="en-US" sz="1900" dirty="0"/>
              <a:t>, Lay HCW</a:t>
            </a:r>
          </a:p>
          <a:p>
            <a:pPr marL="0" indent="0">
              <a:buFont typeface="Arial" pitchFamily="34" charset="0"/>
              <a:buNone/>
            </a:pPr>
            <a:endParaRPr lang="en-US" dirty="0"/>
          </a:p>
          <a:p>
            <a:pPr marL="0" indent="0">
              <a:buFont typeface="Arial" pitchFamily="34" charset="0"/>
              <a:buNone/>
            </a:pPr>
            <a:endParaRPr lang="en-US" dirty="0"/>
          </a:p>
        </p:txBody>
      </p:sp>
    </p:spTree>
    <p:extLst>
      <p:ext uri="{BB962C8B-B14F-4D97-AF65-F5344CB8AC3E}">
        <p14:creationId xmlns:p14="http://schemas.microsoft.com/office/powerpoint/2010/main" val="133409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60D9-9D35-C34F-BE2E-01F1E5DE9B2D}"/>
              </a:ext>
            </a:extLst>
          </p:cNvPr>
          <p:cNvSpPr>
            <a:spLocks noGrp="1"/>
          </p:cNvSpPr>
          <p:nvPr>
            <p:ph type="title"/>
          </p:nvPr>
        </p:nvSpPr>
        <p:spPr/>
        <p:txBody>
          <a:bodyPr>
            <a:normAutofit/>
          </a:bodyPr>
          <a:lstStyle/>
          <a:p>
            <a:r>
              <a:rPr lang="en-US" dirty="0">
                <a:solidFill>
                  <a:schemeClr val="tx2">
                    <a:lumMod val="40000"/>
                    <a:lumOff val="60000"/>
                  </a:schemeClr>
                </a:solidFill>
              </a:rPr>
              <a:t>Patients have jobs as well</a:t>
            </a:r>
          </a:p>
        </p:txBody>
      </p:sp>
      <p:sp>
        <p:nvSpPr>
          <p:cNvPr id="3" name="Content Placeholder 2">
            <a:extLst>
              <a:ext uri="{FF2B5EF4-FFF2-40B4-BE49-F238E27FC236}">
                <a16:creationId xmlns:a16="http://schemas.microsoft.com/office/drawing/2014/main" id="{E08932E0-29EC-D44C-A2E5-2862DC64A777}"/>
              </a:ext>
            </a:extLst>
          </p:cNvPr>
          <p:cNvSpPr>
            <a:spLocks noGrp="1"/>
          </p:cNvSpPr>
          <p:nvPr>
            <p:ph idx="1"/>
          </p:nvPr>
        </p:nvSpPr>
        <p:spPr/>
        <p:txBody>
          <a:bodyPr>
            <a:normAutofit fontScale="92500"/>
          </a:bodyPr>
          <a:lstStyle/>
          <a:p>
            <a:pPr marL="342900" lvl="1" indent="0">
              <a:buNone/>
            </a:pPr>
            <a:r>
              <a:rPr lang="en-GB" i="1" dirty="0"/>
              <a:t>“You find that the boss wants you to report around 06:00 hours. Then you ask the boss if you can report around 08:00 hours.  If the boss agrees, with FastTrack, you can come at 07:00 hours, 7: 15 hours you are on the bus; then by 07:50 hours you reach your office.”</a:t>
            </a:r>
            <a:r>
              <a:rPr lang="en-US" i="1" dirty="0"/>
              <a:t> </a:t>
            </a:r>
          </a:p>
          <a:p>
            <a:pPr marL="0" indent="0" algn="r">
              <a:buNone/>
            </a:pPr>
            <a:r>
              <a:rPr lang="en-GB" sz="1900" dirty="0"/>
              <a:t>					-FGD-</a:t>
            </a:r>
            <a:r>
              <a:rPr lang="en-GB" sz="1900" dirty="0" err="1"/>
              <a:t>Makeni</a:t>
            </a:r>
            <a:r>
              <a:rPr lang="en-GB" sz="1900" dirty="0"/>
              <a:t>-Female Participant#3</a:t>
            </a:r>
          </a:p>
          <a:p>
            <a:pPr indent="0">
              <a:buNone/>
            </a:pPr>
            <a:r>
              <a:rPr lang="en-US" sz="2800" dirty="0"/>
              <a:t>“</a:t>
            </a:r>
            <a:r>
              <a:rPr lang="en-US" sz="2800" i="1" dirty="0"/>
              <a:t>The time that we used to come here in the morning and get back in the evening is not there anymore, so I felt</a:t>
            </a:r>
            <a:r>
              <a:rPr lang="en-US" sz="2800" dirty="0"/>
              <a:t> good.” </a:t>
            </a:r>
          </a:p>
          <a:p>
            <a:pPr marL="0" indent="0" algn="r">
              <a:buNone/>
            </a:pPr>
            <a:r>
              <a:rPr lang="en-US" sz="1900" dirty="0"/>
              <a:t>			-FGD </a:t>
            </a:r>
            <a:r>
              <a:rPr lang="en-US" sz="1900" dirty="0" err="1"/>
              <a:t>Matero</a:t>
            </a:r>
            <a:r>
              <a:rPr lang="en-US" sz="1900" dirty="0"/>
              <a:t>, Female Participant </a:t>
            </a:r>
          </a:p>
          <a:p>
            <a:pPr marL="0" indent="0">
              <a:buNone/>
            </a:pPr>
            <a:r>
              <a:rPr lang="en-US" sz="1800" dirty="0">
                <a:effectLst/>
              </a:rPr>
              <a:t> </a:t>
            </a:r>
            <a:endParaRPr lang="en-US" sz="1800" dirty="0"/>
          </a:p>
        </p:txBody>
      </p:sp>
    </p:spTree>
    <p:extLst>
      <p:ext uri="{BB962C8B-B14F-4D97-AF65-F5344CB8AC3E}">
        <p14:creationId xmlns:p14="http://schemas.microsoft.com/office/powerpoint/2010/main" val="4735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3E5E-F4E7-5C45-9813-3BFC079C9C7E}"/>
              </a:ext>
            </a:extLst>
          </p:cNvPr>
          <p:cNvSpPr>
            <a:spLocks noGrp="1"/>
          </p:cNvSpPr>
          <p:nvPr>
            <p:ph type="title"/>
          </p:nvPr>
        </p:nvSpPr>
        <p:spPr/>
        <p:txBody>
          <a:bodyPr>
            <a:normAutofit fontScale="90000"/>
          </a:bodyPr>
          <a:lstStyle/>
          <a:p>
            <a:r>
              <a:rPr lang="en-US" dirty="0">
                <a:solidFill>
                  <a:schemeClr val="tx2">
                    <a:lumMod val="40000"/>
                    <a:lumOff val="60000"/>
                  </a:schemeClr>
                </a:solidFill>
              </a:rPr>
              <a:t>Both HCWs and patients reported health system issues</a:t>
            </a:r>
          </a:p>
        </p:txBody>
      </p:sp>
      <p:sp>
        <p:nvSpPr>
          <p:cNvPr id="3" name="Content Placeholder 2">
            <a:extLst>
              <a:ext uri="{FF2B5EF4-FFF2-40B4-BE49-F238E27FC236}">
                <a16:creationId xmlns:a16="http://schemas.microsoft.com/office/drawing/2014/main" id="{AC581751-DEFF-5342-80B0-5A93DE7FC3BA}"/>
              </a:ext>
            </a:extLst>
          </p:cNvPr>
          <p:cNvSpPr>
            <a:spLocks noGrp="1"/>
          </p:cNvSpPr>
          <p:nvPr>
            <p:ph idx="1"/>
          </p:nvPr>
        </p:nvSpPr>
        <p:spPr/>
        <p:txBody>
          <a:bodyPr>
            <a:normAutofit fontScale="85000" lnSpcReduction="20000"/>
          </a:bodyPr>
          <a:lstStyle/>
          <a:p>
            <a:pPr marL="342900" lvl="1" indent="0">
              <a:buNone/>
            </a:pPr>
            <a:r>
              <a:rPr lang="en-GB" sz="3000"/>
              <a:t>“From the time FastTrack started, they did not say that the drugs are a problem until this month, just recent the one, … They said the drugs are a few, that they will just give us enough drugs for one month but to return in two weeks to get the fill three months’ supply.”  </a:t>
            </a:r>
          </a:p>
          <a:p>
            <a:pPr marL="342900" lvl="1" indent="0" algn="r">
              <a:buNone/>
            </a:pPr>
            <a:r>
              <a:rPr lang="en-GB"/>
              <a:t>-FGD-Matero-Male Participant#2</a:t>
            </a:r>
            <a:endParaRPr lang="en-US"/>
          </a:p>
          <a:p>
            <a:pPr marL="0" indent="0">
              <a:buNone/>
            </a:pPr>
            <a:r>
              <a:rPr lang="en-GB" b="1"/>
              <a:t> </a:t>
            </a:r>
            <a:endParaRPr lang="en-US"/>
          </a:p>
          <a:p>
            <a:pPr marL="342900" lvl="1" indent="0">
              <a:buNone/>
            </a:pPr>
            <a:r>
              <a:rPr lang="en-GB" sz="3300"/>
              <a:t>“The order of specimen bottles should be on time, and some drugs should be ordered on time. They should also increase the number of workers as well as resources.”</a:t>
            </a:r>
            <a:endParaRPr lang="en-US" sz="3300"/>
          </a:p>
          <a:p>
            <a:pPr marL="0" indent="0" algn="r">
              <a:buNone/>
            </a:pPr>
            <a:r>
              <a:rPr lang="en-GB" sz="2100"/>
              <a:t>					-FGD-Matero-LHCW#1</a:t>
            </a:r>
            <a:endParaRPr lang="en-US" sz="2100"/>
          </a:p>
          <a:p>
            <a:pPr marL="0" indent="0">
              <a:buNone/>
            </a:pPr>
            <a:endParaRPr lang="en-US"/>
          </a:p>
          <a:p>
            <a:pPr marL="0" indent="0">
              <a:buNone/>
            </a:pPr>
            <a:endParaRPr lang="en-US"/>
          </a:p>
        </p:txBody>
      </p:sp>
    </p:spTree>
    <p:extLst>
      <p:ext uri="{BB962C8B-B14F-4D97-AF65-F5344CB8AC3E}">
        <p14:creationId xmlns:p14="http://schemas.microsoft.com/office/powerpoint/2010/main" val="414314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2060-3987-2745-A8FF-D7363887B4B6}"/>
              </a:ext>
            </a:extLst>
          </p:cNvPr>
          <p:cNvSpPr>
            <a:spLocks noGrp="1"/>
          </p:cNvSpPr>
          <p:nvPr>
            <p:ph type="title"/>
          </p:nvPr>
        </p:nvSpPr>
        <p:spPr/>
        <p:txBody>
          <a:bodyPr/>
          <a:lstStyle/>
          <a:p>
            <a:r>
              <a:rPr lang="en-US" dirty="0">
                <a:solidFill>
                  <a:schemeClr val="tx2">
                    <a:lumMod val="40000"/>
                    <a:lumOff val="60000"/>
                  </a:schemeClr>
                </a:solidFill>
              </a:rPr>
              <a:t>Conclusions</a:t>
            </a:r>
          </a:p>
        </p:txBody>
      </p:sp>
      <p:sp>
        <p:nvSpPr>
          <p:cNvPr id="3" name="Content Placeholder 2">
            <a:extLst>
              <a:ext uri="{FF2B5EF4-FFF2-40B4-BE49-F238E27FC236}">
                <a16:creationId xmlns:a16="http://schemas.microsoft.com/office/drawing/2014/main" id="{2FF559F8-C5C1-694D-858C-6E87B29C8E70}"/>
              </a:ext>
            </a:extLst>
          </p:cNvPr>
          <p:cNvSpPr>
            <a:spLocks noGrp="1"/>
          </p:cNvSpPr>
          <p:nvPr>
            <p:ph idx="1"/>
          </p:nvPr>
        </p:nvSpPr>
        <p:spPr/>
        <p:txBody>
          <a:bodyPr>
            <a:normAutofit fontScale="85000" lnSpcReduction="10000"/>
          </a:bodyPr>
          <a:lstStyle/>
          <a:p>
            <a:pPr>
              <a:spcAft>
                <a:spcPts val="1200"/>
              </a:spcAft>
            </a:pPr>
            <a:r>
              <a:rPr lang="en-US" dirty="0"/>
              <a:t>Fast Track shows an improvement in patient keeping next visit appointment as well as retention to care at &gt;7, &gt;14, and &gt;28 days at one year follow-up</a:t>
            </a:r>
          </a:p>
          <a:p>
            <a:pPr marL="241102" indent="-241102">
              <a:spcAft>
                <a:spcPts val="1200"/>
              </a:spcAft>
              <a:buFont typeface="Arial" charset="0"/>
              <a:buChar char="•"/>
            </a:pPr>
            <a:r>
              <a:rPr lang="en-US" dirty="0"/>
              <a:t>The effect of Fast Track at greater than 90 days late , for appointment, or the previous definition of lost, was improved in the intervention group compared to the control at one year of follow-up.</a:t>
            </a:r>
          </a:p>
          <a:p>
            <a:pPr marL="241102" indent="-241102">
              <a:spcAft>
                <a:spcPts val="1200"/>
              </a:spcAft>
              <a:buFont typeface="Arial" charset="0"/>
              <a:buChar char="•"/>
            </a:pPr>
            <a:r>
              <a:rPr lang="en-US" dirty="0"/>
              <a:t>Because both routine and Fast Track models provided 3 month refills the difference in effect may be attributed to the expedited clinic visit.</a:t>
            </a:r>
          </a:p>
        </p:txBody>
      </p:sp>
    </p:spTree>
    <p:extLst>
      <p:ext uri="{BB962C8B-B14F-4D97-AF65-F5344CB8AC3E}">
        <p14:creationId xmlns:p14="http://schemas.microsoft.com/office/powerpoint/2010/main" val="375823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93C2-6D64-7248-A2C0-CA43A9A341C8}"/>
              </a:ext>
            </a:extLst>
          </p:cNvPr>
          <p:cNvSpPr>
            <a:spLocks noGrp="1"/>
          </p:cNvSpPr>
          <p:nvPr>
            <p:ph type="title"/>
          </p:nvPr>
        </p:nvSpPr>
        <p:spPr/>
        <p:txBody>
          <a:bodyPr/>
          <a:lstStyle/>
          <a:p>
            <a:r>
              <a:rPr lang="en-US" dirty="0">
                <a:solidFill>
                  <a:schemeClr val="tx2">
                    <a:lumMod val="40000"/>
                    <a:lumOff val="60000"/>
                  </a:schemeClr>
                </a:solidFill>
              </a:rPr>
              <a:t>Implications</a:t>
            </a:r>
          </a:p>
        </p:txBody>
      </p:sp>
      <p:sp>
        <p:nvSpPr>
          <p:cNvPr id="3" name="Content Placeholder 2">
            <a:extLst>
              <a:ext uri="{FF2B5EF4-FFF2-40B4-BE49-F238E27FC236}">
                <a16:creationId xmlns:a16="http://schemas.microsoft.com/office/drawing/2014/main" id="{82D34CBB-CCBF-4445-9048-B5D83A1F66F2}"/>
              </a:ext>
            </a:extLst>
          </p:cNvPr>
          <p:cNvSpPr>
            <a:spLocks noGrp="1"/>
          </p:cNvSpPr>
          <p:nvPr>
            <p:ph idx="1"/>
          </p:nvPr>
        </p:nvSpPr>
        <p:spPr>
          <a:xfrm>
            <a:off x="457200" y="1524000"/>
            <a:ext cx="8229600" cy="4525963"/>
          </a:xfrm>
        </p:spPr>
        <p:txBody>
          <a:bodyPr>
            <a:noAutofit/>
          </a:bodyPr>
          <a:lstStyle/>
          <a:p>
            <a:pPr marL="241102" indent="-241102">
              <a:lnSpc>
                <a:spcPct val="90000"/>
              </a:lnSpc>
              <a:spcAft>
                <a:spcPts val="1200"/>
              </a:spcAft>
              <a:buFont typeface="Arial" charset="0"/>
              <a:buChar char="•"/>
            </a:pPr>
            <a:r>
              <a:rPr lang="en-US" sz="2700" dirty="0"/>
              <a:t>Fast Track reduces short-term lapses in care and represents a promising model for differentiated service delivery.</a:t>
            </a:r>
          </a:p>
          <a:p>
            <a:pPr marL="241102" indent="-241102">
              <a:lnSpc>
                <a:spcPct val="90000"/>
              </a:lnSpc>
              <a:spcAft>
                <a:spcPts val="1200"/>
              </a:spcAft>
              <a:buFont typeface="Arial" charset="0"/>
              <a:buChar char="•"/>
            </a:pPr>
            <a:r>
              <a:rPr lang="en-US" sz="2700" dirty="0"/>
              <a:t>Research on standardized assessment of health systems capabilities can help prioritize particular DSD models in particular settings.</a:t>
            </a:r>
          </a:p>
          <a:p>
            <a:pPr marL="241102" indent="-241102">
              <a:lnSpc>
                <a:spcPct val="90000"/>
              </a:lnSpc>
              <a:spcAft>
                <a:spcPts val="1200"/>
              </a:spcAft>
              <a:buFont typeface="Arial" charset="0"/>
              <a:buChar char="•"/>
            </a:pPr>
            <a:r>
              <a:rPr lang="en-US" sz="2700" dirty="0"/>
              <a:t>Minimizing the burden of frequent appointments improves retention </a:t>
            </a:r>
            <a:r>
              <a:rPr lang="mr-IN" sz="2700" dirty="0"/>
              <a:t>–</a:t>
            </a:r>
            <a:r>
              <a:rPr lang="en-US" sz="2700" dirty="0"/>
              <a:t> a lesson that may have broad implications for innovative health services outside of HIV as well as within HIV.</a:t>
            </a:r>
          </a:p>
        </p:txBody>
      </p:sp>
    </p:spTree>
    <p:extLst>
      <p:ext uri="{BB962C8B-B14F-4D97-AF65-F5344CB8AC3E}">
        <p14:creationId xmlns:p14="http://schemas.microsoft.com/office/powerpoint/2010/main" val="321984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2C4B-BF1A-BF44-B00A-2AFECA0D379A}"/>
              </a:ext>
            </a:extLst>
          </p:cNvPr>
          <p:cNvSpPr>
            <a:spLocks noGrp="1"/>
          </p:cNvSpPr>
          <p:nvPr>
            <p:ph type="title"/>
          </p:nvPr>
        </p:nvSpPr>
        <p:spPr>
          <a:xfrm>
            <a:off x="623888" y="641178"/>
            <a:ext cx="7886700" cy="2139553"/>
          </a:xfrm>
        </p:spPr>
        <p:txBody>
          <a:bodyPr anchor="ctr"/>
          <a:lstStyle/>
          <a:p>
            <a:pPr algn="ctr"/>
            <a:r>
              <a:rPr lang="en-US" b="1" dirty="0"/>
              <a:t>Thank You</a:t>
            </a:r>
          </a:p>
        </p:txBody>
      </p:sp>
      <p:sp>
        <p:nvSpPr>
          <p:cNvPr id="4" name="Text Placeholder 3">
            <a:extLst>
              <a:ext uri="{FF2B5EF4-FFF2-40B4-BE49-F238E27FC236}">
                <a16:creationId xmlns:a16="http://schemas.microsoft.com/office/drawing/2014/main" id="{2C0BD892-FC28-AD45-8AF1-31A74617F79B}"/>
              </a:ext>
            </a:extLst>
          </p:cNvPr>
          <p:cNvSpPr>
            <a:spLocks noGrp="1"/>
          </p:cNvSpPr>
          <p:nvPr>
            <p:ph type="body" idx="1"/>
          </p:nvPr>
        </p:nvSpPr>
        <p:spPr>
          <a:xfrm>
            <a:off x="623888" y="2038036"/>
            <a:ext cx="7886700" cy="1125140"/>
          </a:xfrm>
        </p:spPr>
        <p:txBody>
          <a:bodyPr>
            <a:normAutofit/>
          </a:bodyPr>
          <a:lstStyle/>
          <a:p>
            <a:pPr algn="ctr"/>
            <a:r>
              <a:rPr lang="en-US" dirty="0"/>
              <a:t>Questions?</a:t>
            </a:r>
          </a:p>
        </p:txBody>
      </p:sp>
      <p:pic>
        <p:nvPicPr>
          <p:cNvPr id="7" name="Picture 6">
            <a:extLst>
              <a:ext uri="{FF2B5EF4-FFF2-40B4-BE49-F238E27FC236}">
                <a16:creationId xmlns:a16="http://schemas.microsoft.com/office/drawing/2014/main" id="{E372E365-2909-CA4D-9010-64592B645573}"/>
              </a:ext>
            </a:extLst>
          </p:cNvPr>
          <p:cNvPicPr>
            <a:picLocks noChangeAspect="1"/>
          </p:cNvPicPr>
          <p:nvPr/>
        </p:nvPicPr>
        <p:blipFill>
          <a:blip r:embed="rId2"/>
          <a:stretch>
            <a:fillRect/>
          </a:stretch>
        </p:blipFill>
        <p:spPr>
          <a:xfrm>
            <a:off x="6612215" y="3845661"/>
            <a:ext cx="1898374" cy="1898374"/>
          </a:xfrm>
          <a:prstGeom prst="rect">
            <a:avLst/>
          </a:prstGeom>
        </p:spPr>
      </p:pic>
      <p:pic>
        <p:nvPicPr>
          <p:cNvPr id="9" name="Picture 8">
            <a:extLst>
              <a:ext uri="{FF2B5EF4-FFF2-40B4-BE49-F238E27FC236}">
                <a16:creationId xmlns:a16="http://schemas.microsoft.com/office/drawing/2014/main" id="{F56140DB-89C4-A247-B388-F592E4CFD0E7}"/>
              </a:ext>
            </a:extLst>
          </p:cNvPr>
          <p:cNvPicPr>
            <a:picLocks noChangeAspect="1"/>
          </p:cNvPicPr>
          <p:nvPr/>
        </p:nvPicPr>
        <p:blipFill>
          <a:blip r:embed="rId3"/>
          <a:stretch>
            <a:fillRect/>
          </a:stretch>
        </p:blipFill>
        <p:spPr>
          <a:xfrm>
            <a:off x="3009902" y="4142588"/>
            <a:ext cx="3114675" cy="1428750"/>
          </a:xfrm>
          <a:prstGeom prst="rect">
            <a:avLst/>
          </a:prstGeom>
        </p:spPr>
      </p:pic>
      <p:sp>
        <p:nvSpPr>
          <p:cNvPr id="10" name="Rectangle 9">
            <a:extLst>
              <a:ext uri="{FF2B5EF4-FFF2-40B4-BE49-F238E27FC236}">
                <a16:creationId xmlns:a16="http://schemas.microsoft.com/office/drawing/2014/main" id="{4B3C7FBD-4485-4345-9D2F-204DCA317372}"/>
              </a:ext>
            </a:extLst>
          </p:cNvPr>
          <p:cNvSpPr/>
          <p:nvPr/>
        </p:nvSpPr>
        <p:spPr>
          <a:xfrm>
            <a:off x="0" y="2758569"/>
            <a:ext cx="9144000" cy="1338828"/>
          </a:xfrm>
          <a:prstGeom prst="rect">
            <a:avLst/>
          </a:prstGeom>
        </p:spPr>
        <p:txBody>
          <a:bodyPr wrap="square">
            <a:spAutoFit/>
          </a:bodyPr>
          <a:lstStyle/>
          <a:p>
            <a:pPr algn="ctr"/>
            <a:r>
              <a:rPr lang="en-US" dirty="0">
                <a:latin typeface="Segoe Print" panose="02000800000000000000" pitchFamily="2" charset="0"/>
                <a:cs typeface="Apple Chancery" panose="03020702040506060504" pitchFamily="66" charset="-79"/>
              </a:rPr>
              <a:t>We would like to thank the Zambian Ministry of Health, Ministry of Community Development and Social Welfare, and all participating patients and health workers.</a:t>
            </a:r>
          </a:p>
          <a:p>
            <a:pPr algn="ctr"/>
            <a:br>
              <a:rPr lang="en-US" sz="1350" dirty="0"/>
            </a:br>
            <a:endParaRPr lang="en-US" sz="1350" dirty="0"/>
          </a:p>
        </p:txBody>
      </p:sp>
      <p:pic>
        <p:nvPicPr>
          <p:cNvPr id="12" name="Picture 11">
            <a:extLst>
              <a:ext uri="{FF2B5EF4-FFF2-40B4-BE49-F238E27FC236}">
                <a16:creationId xmlns:a16="http://schemas.microsoft.com/office/drawing/2014/main" id="{A8C9372D-9E3E-5D43-8C43-1F5A5BECA58F}"/>
              </a:ext>
            </a:extLst>
          </p:cNvPr>
          <p:cNvPicPr>
            <a:picLocks noChangeAspect="1"/>
          </p:cNvPicPr>
          <p:nvPr/>
        </p:nvPicPr>
        <p:blipFill>
          <a:blip r:embed="rId4"/>
          <a:stretch>
            <a:fillRect/>
          </a:stretch>
        </p:blipFill>
        <p:spPr>
          <a:xfrm>
            <a:off x="918398" y="3845664"/>
            <a:ext cx="1749660" cy="2022607"/>
          </a:xfrm>
          <a:prstGeom prst="rect">
            <a:avLst/>
          </a:prstGeom>
        </p:spPr>
      </p:pic>
    </p:spTree>
    <p:extLst>
      <p:ext uri="{BB962C8B-B14F-4D97-AF65-F5344CB8AC3E}">
        <p14:creationId xmlns:p14="http://schemas.microsoft.com/office/powerpoint/2010/main" val="160880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a:solidFill>
                  <a:srgbClr val="0070C0"/>
                </a:solidFill>
              </a:rPr>
              <a:t>FT Study Objectives</a:t>
            </a:r>
          </a:p>
        </p:txBody>
      </p:sp>
      <p:sp>
        <p:nvSpPr>
          <p:cNvPr id="3" name="Content Placeholder 2"/>
          <p:cNvSpPr>
            <a:spLocks noGrp="1"/>
          </p:cNvSpPr>
          <p:nvPr>
            <p:ph idx="1"/>
          </p:nvPr>
        </p:nvSpPr>
        <p:spPr>
          <a:xfrm>
            <a:off x="228600" y="838200"/>
            <a:ext cx="8458200" cy="5287963"/>
          </a:xfrm>
        </p:spPr>
        <p:txBody>
          <a:bodyPr>
            <a:normAutofit/>
          </a:bodyPr>
          <a:lstStyle/>
          <a:p>
            <a:pPr marL="0" indent="0">
              <a:buNone/>
            </a:pPr>
            <a:endParaRPr lang="en-US" dirty="0"/>
          </a:p>
          <a:p>
            <a:r>
              <a:rPr lang="en-US" sz="3200" dirty="0"/>
              <a:t>To determine the acceptability, appropriateness, and feasibility of a FT differentiated care system in Zambia.</a:t>
            </a:r>
          </a:p>
          <a:p>
            <a:endParaRPr lang="en-US" sz="3200" dirty="0"/>
          </a:p>
          <a:p>
            <a:r>
              <a:rPr lang="en-US" dirty="0"/>
              <a:t>To assess the impact of faster drug pick ups on retention and viral suppression</a:t>
            </a:r>
          </a:p>
        </p:txBody>
      </p:sp>
    </p:spTree>
    <p:extLst>
      <p:ext uri="{BB962C8B-B14F-4D97-AF65-F5344CB8AC3E}">
        <p14:creationId xmlns:p14="http://schemas.microsoft.com/office/powerpoint/2010/main" val="185545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3600" dirty="0">
                <a:solidFill>
                  <a:srgbClr val="0070C0"/>
                </a:solidFill>
              </a:rPr>
              <a:t>Study Eligibility Criteria for Enrolment into </a:t>
            </a:r>
            <a:r>
              <a:rPr lang="en-US" sz="3600" u="sng" dirty="0">
                <a:solidFill>
                  <a:srgbClr val="0070C0"/>
                </a:solidFill>
              </a:rPr>
              <a:t>Any</a:t>
            </a:r>
            <a:r>
              <a:rPr lang="en-US" sz="3600" dirty="0">
                <a:solidFill>
                  <a:srgbClr val="0070C0"/>
                </a:solidFill>
              </a:rPr>
              <a:t> DSD model</a:t>
            </a:r>
          </a:p>
        </p:txBody>
      </p:sp>
      <p:sp>
        <p:nvSpPr>
          <p:cNvPr id="3" name="Content Placeholder 2"/>
          <p:cNvSpPr>
            <a:spLocks noGrp="1"/>
          </p:cNvSpPr>
          <p:nvPr>
            <p:ph idx="1"/>
          </p:nvPr>
        </p:nvSpPr>
        <p:spPr/>
        <p:txBody>
          <a:bodyPr>
            <a:normAutofit/>
          </a:bodyPr>
          <a:lstStyle/>
          <a:p>
            <a:r>
              <a:rPr lang="en-US" dirty="0"/>
              <a:t>HIV-positive adolescents and adults</a:t>
            </a:r>
          </a:p>
          <a:p>
            <a:pPr marL="400050" lvl="1" indent="0">
              <a:buNone/>
            </a:pPr>
            <a:r>
              <a:rPr lang="en-US" dirty="0"/>
              <a:t> (&gt; 14 years of age)</a:t>
            </a:r>
          </a:p>
          <a:p>
            <a:r>
              <a:rPr lang="en-US" dirty="0"/>
              <a:t>Last 6 month CD4 count &gt; 200</a:t>
            </a:r>
          </a:p>
          <a:p>
            <a:pPr lvl="1"/>
            <a:r>
              <a:rPr lang="en-US" dirty="0"/>
              <a:t>* if not available, clinician at facility determined whether patient was stable (study)</a:t>
            </a:r>
          </a:p>
          <a:p>
            <a:r>
              <a:rPr lang="en-US" dirty="0"/>
              <a:t>Not acutely ill</a:t>
            </a:r>
          </a:p>
          <a:p>
            <a:r>
              <a:rPr lang="en-US" i="1" dirty="0"/>
              <a:t>For ART patients, on ART for at least 6 months</a:t>
            </a:r>
          </a:p>
        </p:txBody>
      </p:sp>
    </p:spTree>
    <p:extLst>
      <p:ext uri="{BB962C8B-B14F-4D97-AF65-F5344CB8AC3E}">
        <p14:creationId xmlns:p14="http://schemas.microsoft.com/office/powerpoint/2010/main" val="199347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2" y="0"/>
            <a:ext cx="9172022" cy="6019800"/>
          </a:xfrm>
          <a:prstGeom prst="rect">
            <a:avLst/>
          </a:prstGeom>
        </p:spPr>
      </p:pic>
      <p:sp>
        <p:nvSpPr>
          <p:cNvPr id="2" name="TextBox 1"/>
          <p:cNvSpPr txBox="1"/>
          <p:nvPr/>
        </p:nvSpPr>
        <p:spPr>
          <a:xfrm flipH="1">
            <a:off x="37647" y="6040582"/>
            <a:ext cx="9120208" cy="307777"/>
          </a:xfrm>
          <a:prstGeom prst="rect">
            <a:avLst/>
          </a:prstGeom>
          <a:noFill/>
        </p:spPr>
        <p:txBody>
          <a:bodyPr wrap="square" rtlCol="0">
            <a:spAutoFit/>
          </a:bodyPr>
          <a:lstStyle/>
          <a:p>
            <a:r>
              <a:rPr lang="en-US" sz="1400" b="1" dirty="0">
                <a:solidFill>
                  <a:srgbClr val="0066CC"/>
                </a:solidFill>
              </a:rPr>
              <a:t>CAG</a:t>
            </a:r>
            <a:r>
              <a:rPr lang="en-US" sz="1400" b="1" dirty="0"/>
              <a:t> = Community Adherence Group	            </a:t>
            </a:r>
            <a:r>
              <a:rPr lang="en-US" sz="1400" b="1" dirty="0">
                <a:solidFill>
                  <a:srgbClr val="0066CC"/>
                </a:solidFill>
              </a:rPr>
              <a:t>UAG</a:t>
            </a:r>
            <a:r>
              <a:rPr lang="en-US" sz="1400" b="1" dirty="0"/>
              <a:t> = Urban Adherence Group                 </a:t>
            </a:r>
            <a:r>
              <a:rPr lang="en-US" sz="1400" b="1" dirty="0">
                <a:solidFill>
                  <a:srgbClr val="0066CC"/>
                </a:solidFill>
              </a:rPr>
              <a:t>START</a:t>
            </a:r>
            <a:r>
              <a:rPr lang="en-US" sz="1400" b="1" dirty="0"/>
              <a:t> = Streamlined ART initiation </a:t>
            </a:r>
          </a:p>
        </p:txBody>
      </p:sp>
      <p:sp>
        <p:nvSpPr>
          <p:cNvPr id="4" name="Oval 3">
            <a:extLst>
              <a:ext uri="{FF2B5EF4-FFF2-40B4-BE49-F238E27FC236}">
                <a16:creationId xmlns:a16="http://schemas.microsoft.com/office/drawing/2014/main" id="{9599F462-B368-B04A-A3BF-1F638DE852C4}"/>
              </a:ext>
            </a:extLst>
          </p:cNvPr>
          <p:cNvSpPr/>
          <p:nvPr/>
        </p:nvSpPr>
        <p:spPr>
          <a:xfrm>
            <a:off x="5410200" y="2252662"/>
            <a:ext cx="1981200" cy="3733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15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05800" cy="6083999"/>
          </a:xfrm>
        </p:spPr>
      </p:pic>
    </p:spTree>
    <p:extLst>
      <p:ext uri="{BB962C8B-B14F-4D97-AF65-F5344CB8AC3E}">
        <p14:creationId xmlns:p14="http://schemas.microsoft.com/office/powerpoint/2010/main" val="164092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D4E3-C873-574E-998A-A298625D83E5}"/>
              </a:ext>
            </a:extLst>
          </p:cNvPr>
          <p:cNvSpPr>
            <a:spLocks noGrp="1"/>
          </p:cNvSpPr>
          <p:nvPr>
            <p:ph type="title"/>
          </p:nvPr>
        </p:nvSpPr>
        <p:spPr/>
        <p:txBody>
          <a:bodyPr>
            <a:normAutofit/>
          </a:bodyPr>
          <a:lstStyle/>
          <a:p>
            <a:r>
              <a:rPr lang="en-US" sz="4000" dirty="0">
                <a:solidFill>
                  <a:srgbClr val="0070C0"/>
                </a:solidFill>
              </a:rPr>
              <a:t>Implementation</a:t>
            </a:r>
          </a:p>
        </p:txBody>
      </p:sp>
      <p:sp>
        <p:nvSpPr>
          <p:cNvPr id="3" name="Content Placeholder 2">
            <a:extLst>
              <a:ext uri="{FF2B5EF4-FFF2-40B4-BE49-F238E27FC236}">
                <a16:creationId xmlns:a16="http://schemas.microsoft.com/office/drawing/2014/main" id="{B9D73A27-9073-1B45-BEB3-21416ECE507C}"/>
              </a:ext>
            </a:extLst>
          </p:cNvPr>
          <p:cNvSpPr>
            <a:spLocks noGrp="1"/>
          </p:cNvSpPr>
          <p:nvPr>
            <p:ph idx="1"/>
          </p:nvPr>
        </p:nvSpPr>
        <p:spPr/>
        <p:txBody>
          <a:bodyPr/>
          <a:lstStyle/>
          <a:p>
            <a:r>
              <a:rPr lang="en-US" dirty="0"/>
              <a:t>Moderate Infrastructure resources were required for separate patient screening</a:t>
            </a:r>
          </a:p>
          <a:p>
            <a:r>
              <a:rPr lang="en-US" dirty="0"/>
              <a:t>Patients enthusiastic about differential processing at clinic</a:t>
            </a:r>
          </a:p>
          <a:p>
            <a:r>
              <a:rPr lang="en-US" dirty="0"/>
              <a:t>Ministry of health guidance modified to three month refills during model implementation</a:t>
            </a:r>
          </a:p>
          <a:p>
            <a:endParaRPr lang="en-US" dirty="0"/>
          </a:p>
          <a:p>
            <a:endParaRPr lang="en-US" dirty="0"/>
          </a:p>
        </p:txBody>
      </p:sp>
    </p:spTree>
    <p:extLst>
      <p:ext uri="{BB962C8B-B14F-4D97-AF65-F5344CB8AC3E}">
        <p14:creationId xmlns:p14="http://schemas.microsoft.com/office/powerpoint/2010/main" val="305687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0601-B162-6E42-8522-5EF745B98D50}"/>
              </a:ext>
            </a:extLst>
          </p:cNvPr>
          <p:cNvSpPr>
            <a:spLocks noGrp="1"/>
          </p:cNvSpPr>
          <p:nvPr>
            <p:ph type="title"/>
          </p:nvPr>
        </p:nvSpPr>
        <p:spPr/>
        <p:txBody>
          <a:bodyPr>
            <a:normAutofit/>
          </a:bodyPr>
          <a:lstStyle/>
          <a:p>
            <a:r>
              <a:rPr lang="en-US" sz="4000" dirty="0">
                <a:solidFill>
                  <a:srgbClr val="0070C0"/>
                </a:solidFill>
              </a:rPr>
              <a:t>Results</a:t>
            </a:r>
          </a:p>
        </p:txBody>
      </p:sp>
      <p:sp>
        <p:nvSpPr>
          <p:cNvPr id="3" name="Content Placeholder 2">
            <a:extLst>
              <a:ext uri="{FF2B5EF4-FFF2-40B4-BE49-F238E27FC236}">
                <a16:creationId xmlns:a16="http://schemas.microsoft.com/office/drawing/2014/main" id="{27A6A1CD-8F9D-8442-A891-C7BFE5D6BEC3}"/>
              </a:ext>
            </a:extLst>
          </p:cNvPr>
          <p:cNvSpPr>
            <a:spLocks noGrp="1"/>
          </p:cNvSpPr>
          <p:nvPr>
            <p:ph idx="1"/>
          </p:nvPr>
        </p:nvSpPr>
        <p:spPr>
          <a:xfrm>
            <a:off x="457200" y="1447800"/>
            <a:ext cx="8229600" cy="4525963"/>
          </a:xfrm>
        </p:spPr>
        <p:txBody>
          <a:bodyPr>
            <a:normAutofit fontScale="92500" lnSpcReduction="20000"/>
          </a:bodyPr>
          <a:lstStyle/>
          <a:p>
            <a:r>
              <a:rPr lang="en-US" dirty="0"/>
              <a:t>The median pharmacy visit spacing for both intervention and control group was ~90 days</a:t>
            </a:r>
          </a:p>
          <a:p>
            <a:r>
              <a:rPr lang="en-US" dirty="0"/>
              <a:t>Among those that remained in care during the one-year of follow-up, those in the intervention group were less likely to be late for a scheduled pharmacy visit</a:t>
            </a:r>
          </a:p>
          <a:p>
            <a:r>
              <a:rPr lang="en-US" dirty="0"/>
              <a:t>Among the entire cohort of enrolled the positive effect of the interaction remained at 7, 14, 28, and 90 days lateness</a:t>
            </a:r>
          </a:p>
          <a:p>
            <a:r>
              <a:rPr lang="en-US" dirty="0"/>
              <a:t>Those in the intervention arm remained in care, on average, 41 days more than the control</a:t>
            </a:r>
          </a:p>
        </p:txBody>
      </p:sp>
    </p:spTree>
    <p:extLst>
      <p:ext uri="{BB962C8B-B14F-4D97-AF65-F5344CB8AC3E}">
        <p14:creationId xmlns:p14="http://schemas.microsoft.com/office/powerpoint/2010/main" val="145900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794DC6-0D95-A349-86D6-E98AF97151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381000"/>
            <a:ext cx="6493103" cy="5943600"/>
          </a:xfrm>
        </p:spPr>
      </p:pic>
      <p:sp>
        <p:nvSpPr>
          <p:cNvPr id="10" name="TextBox 9">
            <a:extLst>
              <a:ext uri="{FF2B5EF4-FFF2-40B4-BE49-F238E27FC236}">
                <a16:creationId xmlns:a16="http://schemas.microsoft.com/office/drawing/2014/main" id="{E338C516-7172-4A4B-940A-DBA46F36A5E5}"/>
              </a:ext>
            </a:extLst>
          </p:cNvPr>
          <p:cNvSpPr txBox="1"/>
          <p:nvPr/>
        </p:nvSpPr>
        <p:spPr>
          <a:xfrm>
            <a:off x="1295400" y="87868"/>
            <a:ext cx="3290131" cy="369332"/>
          </a:xfrm>
          <a:prstGeom prst="rect">
            <a:avLst/>
          </a:prstGeom>
          <a:noFill/>
        </p:spPr>
        <p:txBody>
          <a:bodyPr wrap="none" rtlCol="0">
            <a:spAutoFit/>
          </a:bodyPr>
          <a:lstStyle/>
          <a:p>
            <a:r>
              <a:rPr lang="en-US"/>
              <a:t>Table 1: Population Charcteristics</a:t>
            </a:r>
          </a:p>
        </p:txBody>
      </p:sp>
    </p:spTree>
    <p:extLst>
      <p:ext uri="{BB962C8B-B14F-4D97-AF65-F5344CB8AC3E}">
        <p14:creationId xmlns:p14="http://schemas.microsoft.com/office/powerpoint/2010/main" val="3671156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4287-A8CB-E849-BC9E-F02196A2BF7B}"/>
              </a:ext>
            </a:extLst>
          </p:cNvPr>
          <p:cNvSpPr>
            <a:spLocks noGrp="1"/>
          </p:cNvSpPr>
          <p:nvPr>
            <p:ph type="title"/>
          </p:nvPr>
        </p:nvSpPr>
        <p:spPr>
          <a:xfrm>
            <a:off x="2286000" y="5105400"/>
            <a:ext cx="4876800" cy="1873313"/>
          </a:xfrm>
        </p:spPr>
        <p:txBody>
          <a:bodyPr>
            <a:normAutofit/>
          </a:bodyPr>
          <a:lstStyle/>
          <a:p>
            <a:r>
              <a:rPr lang="en-US" sz="2400" dirty="0"/>
              <a:t>More in the control group were &gt;28 days for pharmacy pick-up </a:t>
            </a:r>
          </a:p>
        </p:txBody>
      </p:sp>
      <p:pic>
        <p:nvPicPr>
          <p:cNvPr id="9" name="Picture 8">
            <a:extLst>
              <a:ext uri="{FF2B5EF4-FFF2-40B4-BE49-F238E27FC236}">
                <a16:creationId xmlns:a16="http://schemas.microsoft.com/office/drawing/2014/main" id="{68D84E63-B848-C641-A273-2507D6F1F8C9}"/>
              </a:ext>
            </a:extLst>
          </p:cNvPr>
          <p:cNvPicPr>
            <a:picLocks noChangeAspect="1"/>
          </p:cNvPicPr>
          <p:nvPr/>
        </p:nvPicPr>
        <p:blipFill>
          <a:blip r:embed="rId3"/>
          <a:stretch>
            <a:fillRect/>
          </a:stretch>
        </p:blipFill>
        <p:spPr>
          <a:xfrm>
            <a:off x="609600" y="609600"/>
            <a:ext cx="7772400" cy="4860500"/>
          </a:xfrm>
          <a:prstGeom prst="rect">
            <a:avLst/>
          </a:prstGeom>
        </p:spPr>
      </p:pic>
    </p:spTree>
    <p:extLst>
      <p:ext uri="{BB962C8B-B14F-4D97-AF65-F5344CB8AC3E}">
        <p14:creationId xmlns:p14="http://schemas.microsoft.com/office/powerpoint/2010/main" val="1434922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28701</TotalTime>
  <Words>1031</Words>
  <Application>Microsoft Macintosh PowerPoint</Application>
  <PresentationFormat>On-screen Show (4:3)</PresentationFormat>
  <Paragraphs>102</Paragraphs>
  <Slides>16</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Apple Chancery</vt:lpstr>
      <vt:lpstr>Arial</vt:lpstr>
      <vt:lpstr>Calibri</vt:lpstr>
      <vt:lpstr>Mangal</vt:lpstr>
      <vt:lpstr>Segoe Print</vt:lpstr>
      <vt:lpstr>Custom Design</vt:lpstr>
      <vt:lpstr>1_Custom Design</vt:lpstr>
      <vt:lpstr>Community ART for Retention in Zambia:   Fast Track Model</vt:lpstr>
      <vt:lpstr>FT Study Objectives</vt:lpstr>
      <vt:lpstr>Study Eligibility Criteria for Enrolment into Any DSD model</vt:lpstr>
      <vt:lpstr>PowerPoint Presentation</vt:lpstr>
      <vt:lpstr>PowerPoint Presentation</vt:lpstr>
      <vt:lpstr>Implementation</vt:lpstr>
      <vt:lpstr>Results</vt:lpstr>
      <vt:lpstr>PowerPoint Presentation</vt:lpstr>
      <vt:lpstr>More in the control group were &gt;28 days for pharmacy pick-up </vt:lpstr>
      <vt:lpstr>Fewer in the intervention group were &gt;90 days late</vt:lpstr>
      <vt:lpstr>HCWs agreed adherence was good</vt:lpstr>
      <vt:lpstr>Patients have jobs as well</vt:lpstr>
      <vt:lpstr>Both HCWs and patients reported health system issues</vt:lpstr>
      <vt:lpstr>Conclusions</vt:lpstr>
      <vt:lpstr>Implications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dc:creator>
  <cp:lastModifiedBy>Jake Michael Pry</cp:lastModifiedBy>
  <cp:revision>704</cp:revision>
  <dcterms:created xsi:type="dcterms:W3CDTF">2013-05-14T05:34:34Z</dcterms:created>
  <dcterms:modified xsi:type="dcterms:W3CDTF">2018-09-19T07:23:44Z</dcterms:modified>
</cp:coreProperties>
</file>